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1" r:id="rId4"/>
    <p:sldId id="262" r:id="rId5"/>
    <p:sldId id="263" r:id="rId6"/>
    <p:sldId id="259" r:id="rId7"/>
    <p:sldId id="264" r:id="rId8"/>
    <p:sldId id="265" r:id="rId9"/>
    <p:sldId id="266" r:id="rId10"/>
    <p:sldId id="267" r:id="rId11"/>
    <p:sldId id="258" r:id="rId12"/>
    <p:sldId id="268" r:id="rId13"/>
    <p:sldId id="270" r:id="rId14"/>
    <p:sldId id="271" r:id="rId15"/>
    <p:sldId id="260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202"/>
    <a:srgbClr val="663300"/>
    <a:srgbClr val="FF5050"/>
    <a:srgbClr val="990099"/>
    <a:srgbClr val="FF4370"/>
    <a:srgbClr val="FFF3E7"/>
    <a:srgbClr val="5EEC3C"/>
    <a:srgbClr val="FFDC47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55"/>
    <p:restoredTop sz="94643"/>
  </p:normalViewPr>
  <p:slideViewPr>
    <p:cSldViewPr>
      <p:cViewPr varScale="1">
        <p:scale>
          <a:sx n="96" d="100"/>
          <a:sy n="96" d="100"/>
        </p:scale>
        <p:origin x="184" y="1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4A2DC-EA9B-4788-A95D-B4E5D9EA756F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1AC99-E6ED-490E-80AF-F49929EB1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58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1AC99-E6ED-490E-80AF-F49929EB1B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06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1AC99-E6ED-490E-80AF-F49929EB1B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92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1AC99-E6ED-490E-80AF-F49929EB1B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37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1AC99-E6ED-490E-80AF-F49929EB1B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05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06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2724455"/>
            <a:ext cx="8246069" cy="91623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rgbClr val="66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3640685"/>
            <a:ext cx="8246069" cy="641361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rgbClr val="C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A21AE902-A7CF-471B-8D03-94C863BE93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350110"/>
            <a:ext cx="8246070" cy="61082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6633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2113635"/>
            <a:ext cx="8246070" cy="2595980"/>
          </a:xfrm>
        </p:spPr>
        <p:txBody>
          <a:bodyPr/>
          <a:lstStyle>
            <a:lvl1pPr algn="l">
              <a:defRPr sz="2800">
                <a:solidFill>
                  <a:srgbClr val="C00000"/>
                </a:solidFill>
              </a:defRPr>
            </a:lvl1pPr>
            <a:lvl2pPr algn="l">
              <a:defRPr>
                <a:solidFill>
                  <a:srgbClr val="C00000"/>
                </a:solidFill>
              </a:defRPr>
            </a:lvl2pPr>
            <a:lvl3pPr algn="l">
              <a:defRPr>
                <a:solidFill>
                  <a:srgbClr val="C00000"/>
                </a:solidFill>
              </a:defRPr>
            </a:lvl3pPr>
            <a:lvl4pPr algn="l">
              <a:defRPr>
                <a:solidFill>
                  <a:srgbClr val="C00000"/>
                </a:solidFill>
              </a:defRPr>
            </a:lvl4pPr>
            <a:lvl5pPr algn="l">
              <a:defRPr>
                <a:solidFill>
                  <a:srgbClr val="C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633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97406"/>
            <a:ext cx="6260905" cy="3358356"/>
          </a:xfrm>
        </p:spPr>
        <p:txBody>
          <a:bodyPr/>
          <a:lstStyle>
            <a:lvl1pPr>
              <a:defRPr sz="2800">
                <a:solidFill>
                  <a:srgbClr val="C00000"/>
                </a:solidFill>
              </a:defRPr>
            </a:lvl1pPr>
            <a:lvl2pPr>
              <a:defRPr>
                <a:solidFill>
                  <a:srgbClr val="C00000"/>
                </a:solidFill>
              </a:defRPr>
            </a:lvl2pPr>
            <a:lvl3pPr>
              <a:defRPr>
                <a:solidFill>
                  <a:srgbClr val="C00000"/>
                </a:solidFill>
              </a:defRPr>
            </a:lvl3pPr>
            <a:lvl4pPr>
              <a:defRPr>
                <a:solidFill>
                  <a:srgbClr val="C00000"/>
                </a:solidFill>
              </a:defRPr>
            </a:lvl4pPr>
            <a:lvl5pPr>
              <a:defRPr>
                <a:solidFill>
                  <a:srgbClr val="C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1350110"/>
            <a:ext cx="8246071" cy="61082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6633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96093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571750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C00000"/>
                </a:solidFill>
              </a:defRPr>
            </a:lvl1pPr>
            <a:lvl2pPr algn="ctr">
              <a:defRPr sz="2000">
                <a:solidFill>
                  <a:srgbClr val="C00000"/>
                </a:solidFill>
              </a:defRPr>
            </a:lvl2pPr>
            <a:lvl3pPr algn="ctr">
              <a:defRPr sz="1800">
                <a:solidFill>
                  <a:srgbClr val="C00000"/>
                </a:solidFill>
              </a:defRPr>
            </a:lvl3pPr>
            <a:lvl4pPr algn="ctr">
              <a:defRPr sz="1600">
                <a:solidFill>
                  <a:srgbClr val="C00000"/>
                </a:solidFill>
              </a:defRPr>
            </a:lvl4pPr>
            <a:lvl5pPr algn="ctr">
              <a:defRPr sz="1600">
                <a:solidFill>
                  <a:srgbClr val="C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96093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571750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C00000"/>
                </a:solidFill>
              </a:defRPr>
            </a:lvl1pPr>
            <a:lvl2pPr algn="ctr">
              <a:defRPr sz="2000">
                <a:solidFill>
                  <a:srgbClr val="C00000"/>
                </a:solidFill>
              </a:defRPr>
            </a:lvl2pPr>
            <a:lvl3pPr algn="ctr">
              <a:defRPr sz="1800">
                <a:solidFill>
                  <a:srgbClr val="C00000"/>
                </a:solidFill>
              </a:defRPr>
            </a:lvl3pPr>
            <a:lvl4pPr algn="ctr">
              <a:defRPr sz="1600">
                <a:solidFill>
                  <a:srgbClr val="C00000"/>
                </a:solidFill>
              </a:defRPr>
            </a:lvl4pPr>
            <a:lvl5pPr algn="ctr">
              <a:defRPr sz="1600">
                <a:solidFill>
                  <a:srgbClr val="C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45901-7D8B-45A3-9B1E-4F353461F1E5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Beer in USA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 Analysis by </a:t>
            </a:r>
            <a:r>
              <a:rPr lang="en-US" dirty="0" err="1"/>
              <a:t>Javi</a:t>
            </a:r>
            <a:r>
              <a:rPr lang="en-US" dirty="0"/>
              <a:t> and Shan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38D786-24FE-FD4D-A4EB-4FE0FCB27820}"/>
              </a:ext>
            </a:extLst>
          </p:cNvPr>
          <p:cNvSpPr/>
          <p:nvPr/>
        </p:nvSpPr>
        <p:spPr>
          <a:xfrm>
            <a:off x="0" y="5167735"/>
            <a:ext cx="9144000" cy="61082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rgbClr val="FE9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 Beer Bitterness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AB2180-8098-324E-B581-0FDBF3533A80}"/>
              </a:ext>
            </a:extLst>
          </p:cNvPr>
          <p:cNvSpPr/>
          <p:nvPr/>
        </p:nvSpPr>
        <p:spPr>
          <a:xfrm>
            <a:off x="0" y="5167735"/>
            <a:ext cx="9144000" cy="61082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rgbClr val="FE9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9A8EDD-04BD-9144-8B49-01B420AAD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1081207"/>
            <a:ext cx="6261100" cy="3142363"/>
          </a:xfrm>
        </p:spPr>
      </p:pic>
    </p:spTree>
    <p:extLst>
      <p:ext uri="{BB962C8B-B14F-4D97-AF65-F5344CB8AC3E}">
        <p14:creationId xmlns:p14="http://schemas.microsoft.com/office/powerpoint/2010/main" val="274767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with Max Beer Alcohol Content!!!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6A5E46B-768A-5C41-B2C1-7C0E5BBA97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360" y="2113635"/>
            <a:ext cx="2082800" cy="1079500"/>
          </a:xfr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that has most bitter Beer!!!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ED3844-B223-DE43-8DD9-8369274A9A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360" y="2113635"/>
            <a:ext cx="2070100" cy="1168400"/>
          </a:xfrm>
        </p:spPr>
      </p:pic>
    </p:spTree>
    <p:extLst>
      <p:ext uri="{BB962C8B-B14F-4D97-AF65-F5344CB8AC3E}">
        <p14:creationId xmlns:p14="http://schemas.microsoft.com/office/powerpoint/2010/main" val="289997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Summary of the Beer Alcohol Content: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F9E2ED-E3A6-B44A-92C2-1B4CC4C9B87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29" y="2571750"/>
            <a:ext cx="8255079" cy="610820"/>
          </a:xfrm>
        </p:spPr>
      </p:pic>
    </p:spTree>
    <p:extLst>
      <p:ext uri="{BB962C8B-B14F-4D97-AF65-F5344CB8AC3E}">
        <p14:creationId xmlns:p14="http://schemas.microsoft.com/office/powerpoint/2010/main" val="260602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322803"/>
            <a:ext cx="6260905" cy="572644"/>
          </a:xfrm>
        </p:spPr>
        <p:txBody>
          <a:bodyPr>
            <a:normAutofit/>
          </a:bodyPr>
          <a:lstStyle/>
          <a:p>
            <a:r>
              <a:rPr lang="en-US" sz="2000" dirty="0"/>
              <a:t>Relationship Between Alcohol Content and Bitterness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AB2180-8098-324E-B581-0FDBF3533A80}"/>
              </a:ext>
            </a:extLst>
          </p:cNvPr>
          <p:cNvSpPr/>
          <p:nvPr/>
        </p:nvSpPr>
        <p:spPr>
          <a:xfrm>
            <a:off x="0" y="5167735"/>
            <a:ext cx="9144000" cy="61082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rgbClr val="FE9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56C3C6-0CE4-A342-B0FB-BEFC27CDC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0" y="955756"/>
            <a:ext cx="5802790" cy="3996378"/>
          </a:xfrm>
        </p:spPr>
      </p:pic>
    </p:spTree>
    <p:extLst>
      <p:ext uri="{BB962C8B-B14F-4D97-AF65-F5344CB8AC3E}">
        <p14:creationId xmlns:p14="http://schemas.microsoft.com/office/powerpoint/2010/main" val="111831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0FE01E-6195-1E43-90AB-C53D944CAEC6}"/>
              </a:ext>
            </a:extLst>
          </p:cNvPr>
          <p:cNvSpPr txBox="1"/>
          <p:nvPr/>
        </p:nvSpPr>
        <p:spPr>
          <a:xfrm>
            <a:off x="3350360" y="1960930"/>
            <a:ext cx="222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CEO / CFO 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5" y="586585"/>
            <a:ext cx="8246070" cy="30541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en-US" spc="-150" dirty="0">
                <a:solidFill>
                  <a:schemeClr val="accent6">
                    <a:lumMod val="50000"/>
                  </a:schemeClr>
                </a:solidFill>
                <a:effectLst/>
              </a:rPr>
              <a:t>Breweries in the West</a:t>
            </a:r>
            <a:endParaRPr lang="en-US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44700"/>
            <a:ext cx="8246070" cy="4098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46E1AA-4C2D-FD4A-B997-A3B5518D5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55" y="964180"/>
            <a:ext cx="2137870" cy="41435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A849E1-81CA-D244-8933-6B4624426AF8}"/>
              </a:ext>
            </a:extLst>
          </p:cNvPr>
          <p:cNvSpPr/>
          <p:nvPr/>
        </p:nvSpPr>
        <p:spPr>
          <a:xfrm>
            <a:off x="0" y="5167735"/>
            <a:ext cx="9144000" cy="61082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rgbClr val="FE9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9A438-FB2C-7F4F-BE7A-C8183EAB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4" y="1502814"/>
            <a:ext cx="5690497" cy="35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5" y="586585"/>
            <a:ext cx="8246070" cy="30541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en-US" spc="-150" dirty="0">
                <a:solidFill>
                  <a:schemeClr val="accent6">
                    <a:lumMod val="50000"/>
                  </a:schemeClr>
                </a:solidFill>
                <a:effectLst/>
              </a:rPr>
              <a:t>Breweries in the South</a:t>
            </a:r>
            <a:endParaRPr lang="en-US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44700"/>
            <a:ext cx="8246070" cy="4098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818FF-7EFF-3C4F-84E5-5CEF29D8CDA9}"/>
              </a:ext>
            </a:extLst>
          </p:cNvPr>
          <p:cNvSpPr/>
          <p:nvPr/>
        </p:nvSpPr>
        <p:spPr>
          <a:xfrm>
            <a:off x="0" y="5167735"/>
            <a:ext cx="9144000" cy="61082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rgbClr val="FE9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68CEA-3452-B54D-82C0-86C3719A5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70" y="1020465"/>
            <a:ext cx="1679755" cy="3991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F4759A-7277-BD43-9149-A235B38BA7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4" y="1502815"/>
            <a:ext cx="5685923" cy="35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246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5" y="586585"/>
            <a:ext cx="8246070" cy="30541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en-US" spc="-150" dirty="0">
                <a:solidFill>
                  <a:schemeClr val="accent6">
                    <a:lumMod val="50000"/>
                  </a:schemeClr>
                </a:solidFill>
                <a:effectLst/>
              </a:rPr>
              <a:t>Breweries in the Northeast</a:t>
            </a:r>
            <a:endParaRPr lang="en-US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44700"/>
            <a:ext cx="8246070" cy="4098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818FF-7EFF-3C4F-84E5-5CEF29D8CDA9}"/>
              </a:ext>
            </a:extLst>
          </p:cNvPr>
          <p:cNvSpPr/>
          <p:nvPr/>
        </p:nvSpPr>
        <p:spPr>
          <a:xfrm>
            <a:off x="0" y="5167735"/>
            <a:ext cx="9144000" cy="61082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rgbClr val="FE9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6882C-1CFC-F446-8A69-F04D2AE27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92" y="1181247"/>
            <a:ext cx="2464810" cy="3734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88FE4-4C29-9242-9342-6DF6767E7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1428418"/>
            <a:ext cx="5650085" cy="348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901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5" y="586585"/>
            <a:ext cx="8246070" cy="30541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en-US" spc="-150" dirty="0">
                <a:solidFill>
                  <a:schemeClr val="accent6">
                    <a:lumMod val="50000"/>
                  </a:schemeClr>
                </a:solidFill>
                <a:effectLst/>
              </a:rPr>
              <a:t>Breweries in the Midwest</a:t>
            </a:r>
            <a:endParaRPr lang="en-US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044700"/>
            <a:ext cx="8246070" cy="4098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818FF-7EFF-3C4F-84E5-5CEF29D8CDA9}"/>
              </a:ext>
            </a:extLst>
          </p:cNvPr>
          <p:cNvSpPr/>
          <p:nvPr/>
        </p:nvSpPr>
        <p:spPr>
          <a:xfrm>
            <a:off x="0" y="5167735"/>
            <a:ext cx="9144000" cy="61082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rgbClr val="FE9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F7DFA9-7D7D-6E49-8111-A88F2D59F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991" y="1008929"/>
            <a:ext cx="2329634" cy="4041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8EAEA-B375-9C4F-96A7-63D1329A9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1532558"/>
            <a:ext cx="5690498" cy="35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894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Beer and Brewery Data: (Head)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9EB3C81-4785-A24D-9F87-BE187F28C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6" y="1197405"/>
            <a:ext cx="6565525" cy="277274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AB2180-8098-324E-B581-0FDBF3533A80}"/>
              </a:ext>
            </a:extLst>
          </p:cNvPr>
          <p:cNvSpPr/>
          <p:nvPr/>
        </p:nvSpPr>
        <p:spPr>
          <a:xfrm>
            <a:off x="0" y="5167735"/>
            <a:ext cx="9144000" cy="61082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rgbClr val="FE9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Beer and Brewery Data: (Tail)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AB2180-8098-324E-B581-0FDBF3533A80}"/>
              </a:ext>
            </a:extLst>
          </p:cNvPr>
          <p:cNvSpPr/>
          <p:nvPr/>
        </p:nvSpPr>
        <p:spPr>
          <a:xfrm>
            <a:off x="0" y="5167735"/>
            <a:ext cx="9144000" cy="61082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rgbClr val="FE9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CEAD462-59D2-6D43-B767-C48FF82E7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1350110"/>
            <a:ext cx="6261100" cy="2648137"/>
          </a:xfrm>
        </p:spPr>
      </p:pic>
    </p:spTree>
    <p:extLst>
      <p:ext uri="{BB962C8B-B14F-4D97-AF65-F5344CB8AC3E}">
        <p14:creationId xmlns:p14="http://schemas.microsoft.com/office/powerpoint/2010/main" val="426400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30" y="433880"/>
            <a:ext cx="6871725" cy="572644"/>
          </a:xfrm>
        </p:spPr>
        <p:txBody>
          <a:bodyPr>
            <a:normAutofit fontScale="90000"/>
          </a:bodyPr>
          <a:lstStyle/>
          <a:p>
            <a:r>
              <a:rPr lang="en-US" dirty="0"/>
              <a:t>Count of the Missing Values in the table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AB2180-8098-324E-B581-0FDBF3533A80}"/>
              </a:ext>
            </a:extLst>
          </p:cNvPr>
          <p:cNvSpPr/>
          <p:nvPr/>
        </p:nvSpPr>
        <p:spPr>
          <a:xfrm>
            <a:off x="0" y="5167735"/>
            <a:ext cx="9144000" cy="61082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rgbClr val="FE9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EE9AC-C531-894E-BE90-793108098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30" y="1409055"/>
            <a:ext cx="1740492" cy="3359150"/>
          </a:xfrm>
        </p:spPr>
      </p:pic>
    </p:spTree>
    <p:extLst>
      <p:ext uri="{BB962C8B-B14F-4D97-AF65-F5344CB8AC3E}">
        <p14:creationId xmlns:p14="http://schemas.microsoft.com/office/powerpoint/2010/main" val="301788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 Alcohol Beer Content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AB2180-8098-324E-B581-0FDBF3533A80}"/>
              </a:ext>
            </a:extLst>
          </p:cNvPr>
          <p:cNvSpPr/>
          <p:nvPr/>
        </p:nvSpPr>
        <p:spPr>
          <a:xfrm>
            <a:off x="0" y="5167735"/>
            <a:ext cx="9144000" cy="61082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rgbClr val="FE9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B644AE-1E8C-0643-8639-AEC1128FF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42" y="1031932"/>
            <a:ext cx="6486677" cy="3206805"/>
          </a:xfrm>
        </p:spPr>
      </p:pic>
    </p:spTree>
    <p:extLst>
      <p:ext uri="{BB962C8B-B14F-4D97-AF65-F5344CB8AC3E}">
        <p14:creationId xmlns:p14="http://schemas.microsoft.com/office/powerpoint/2010/main" val="99657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93</Words>
  <Application>Microsoft Macintosh PowerPoint</Application>
  <PresentationFormat>On-screen Show (16:9)</PresentationFormat>
  <Paragraphs>21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Beer in USA </vt:lpstr>
      <vt:lpstr>Breweries in the West</vt:lpstr>
      <vt:lpstr>Breweries in the South</vt:lpstr>
      <vt:lpstr>Breweries in the Northeast</vt:lpstr>
      <vt:lpstr>Breweries in the Midwest</vt:lpstr>
      <vt:lpstr>Beer and Brewery Data: (Head)</vt:lpstr>
      <vt:lpstr>Beer and Brewery Data: (Tail)</vt:lpstr>
      <vt:lpstr>Count of the Missing Values in the table</vt:lpstr>
      <vt:lpstr>Max Alcohol Beer Content</vt:lpstr>
      <vt:lpstr>Max Beer Bitterness</vt:lpstr>
      <vt:lpstr>State with Max Beer Alcohol Content!!!</vt:lpstr>
      <vt:lpstr>State that has most bitter Beer!!!</vt:lpstr>
      <vt:lpstr>Statistical Summary of the Beer Alcohol Content:</vt:lpstr>
      <vt:lpstr>Relationship Between Alcohol Content and Bitterness</vt:lpstr>
      <vt:lpstr>PowerPoint Presentation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Deepti Patki</cp:lastModifiedBy>
  <cp:revision>141</cp:revision>
  <dcterms:created xsi:type="dcterms:W3CDTF">2013-08-21T19:17:07Z</dcterms:created>
  <dcterms:modified xsi:type="dcterms:W3CDTF">2018-10-18T16:16:25Z</dcterms:modified>
</cp:coreProperties>
</file>